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335" r:id="rId3"/>
    <p:sldId id="336" r:id="rId4"/>
    <p:sldId id="264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57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94832"/>
  </p:normalViewPr>
  <p:slideViewPr>
    <p:cSldViewPr showGuides="1">
      <p:cViewPr varScale="1">
        <p:scale>
          <a:sx n="87" d="100"/>
          <a:sy n="87" d="100"/>
        </p:scale>
        <p:origin x="33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>
            <a:extLst>
              <a:ext uri="{FF2B5EF4-FFF2-40B4-BE49-F238E27FC236}">
                <a16:creationId xmlns:a16="http://schemas.microsoft.com/office/drawing/2014/main" xmlns="" id="{C1EE2C0D-A8A3-4B9A-8067-8F6E9F9CF1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8" t="33313" r="16138" b="32200"/>
          <a:stretch/>
        </p:blipFill>
        <p:spPr>
          <a:xfrm>
            <a:off x="2999656" y="1700810"/>
            <a:ext cx="6192688" cy="2232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9855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4">
            <a:extLst>
              <a:ext uri="{FF2B5EF4-FFF2-40B4-BE49-F238E27FC236}">
                <a16:creationId xmlns:a16="http://schemas.microsoft.com/office/drawing/2014/main" xmlns="" id="{276B3C63-2086-400E-80B4-A03BD73C1F04}"/>
              </a:ext>
            </a:extLst>
          </p:cNvPr>
          <p:cNvSpPr/>
          <p:nvPr userDrawn="1"/>
        </p:nvSpPr>
        <p:spPr>
          <a:xfrm>
            <a:off x="0" y="6425952"/>
            <a:ext cx="12192000" cy="4320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0">
              <a:solidFill>
                <a:srgbClr val="2857A5"/>
              </a:solidFill>
            </a:endParaRPr>
          </a:p>
        </p:txBody>
      </p:sp>
      <p:cxnSp>
        <p:nvCxnSpPr>
          <p:cNvPr id="7" name="Conector reto 8">
            <a:extLst>
              <a:ext uri="{FF2B5EF4-FFF2-40B4-BE49-F238E27FC236}">
                <a16:creationId xmlns:a16="http://schemas.microsoft.com/office/drawing/2014/main" xmlns="" id="{0AC27F71-8849-4910-903C-F5482466A142}"/>
              </a:ext>
            </a:extLst>
          </p:cNvPr>
          <p:cNvCxnSpPr>
            <a:cxnSpLocks/>
          </p:cNvCxnSpPr>
          <p:nvPr userDrawn="1"/>
        </p:nvCxnSpPr>
        <p:spPr>
          <a:xfrm>
            <a:off x="191344" y="747448"/>
            <a:ext cx="117867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>
            <a:extLst>
              <a:ext uri="{FF2B5EF4-FFF2-40B4-BE49-F238E27FC236}">
                <a16:creationId xmlns:a16="http://schemas.microsoft.com/office/drawing/2014/main" xmlns="" id="{CF66641D-3D1D-4F60-AAAD-BD582FE79A8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8" t="31055" r="16138" b="31055"/>
          <a:stretch/>
        </p:blipFill>
        <p:spPr>
          <a:xfrm>
            <a:off x="10560496" y="156853"/>
            <a:ext cx="1417612" cy="560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74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4269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10">
            <a:extLst>
              <a:ext uri="{FF2B5EF4-FFF2-40B4-BE49-F238E27FC236}">
                <a16:creationId xmlns:a16="http://schemas.microsoft.com/office/drawing/2014/main" xmlns="" id="{4FDA6D44-9189-4346-B615-FD7C32B6A148}"/>
              </a:ext>
            </a:extLst>
          </p:cNvPr>
          <p:cNvSpPr txBox="1"/>
          <p:nvPr/>
        </p:nvSpPr>
        <p:spPr>
          <a:xfrm>
            <a:off x="2855640" y="4293096"/>
            <a:ext cx="63367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cs typeface="Aharoni" panose="02010803020104030203" pitchFamily="2" charset="-79"/>
              </a:rPr>
              <a:t>ATENDIMENTOS</a:t>
            </a:r>
          </a:p>
          <a:p>
            <a:pPr algn="ctr"/>
            <a:endParaRPr lang="pt-BR" sz="1200" b="1" dirty="0">
              <a:cs typeface="Aharoni" panose="02010803020104030203" pitchFamily="2" charset="-79"/>
            </a:endParaRPr>
          </a:p>
          <a:p>
            <a:pPr algn="ctr"/>
            <a:r>
              <a:rPr lang="pt-BR" sz="4000" b="1" dirty="0">
                <a:latin typeface="+mj-lt"/>
                <a:cs typeface="Cordia New" panose="020B0304020202020204" pitchFamily="34" charset="-34"/>
              </a:rPr>
              <a:t>CANAL DA FAMÍLIA</a:t>
            </a:r>
          </a:p>
        </p:txBody>
      </p:sp>
      <p:sp>
        <p:nvSpPr>
          <p:cNvPr id="5" name="CaixaDeTexto 10">
            <a:extLst>
              <a:ext uri="{FF2B5EF4-FFF2-40B4-BE49-F238E27FC236}">
                <a16:creationId xmlns:a16="http://schemas.microsoft.com/office/drawing/2014/main" xmlns="" id="{9D76D955-F69A-425E-B372-76C9869C34A8}"/>
              </a:ext>
            </a:extLst>
          </p:cNvPr>
          <p:cNvSpPr txBox="1"/>
          <p:nvPr/>
        </p:nvSpPr>
        <p:spPr>
          <a:xfrm>
            <a:off x="2927648" y="5733256"/>
            <a:ext cx="63367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cs typeface="Aharoni" panose="02010803020104030203" pitchFamily="2" charset="-79"/>
              </a:rPr>
              <a:t>OUVIDORIA FUNDAÇÃO CASA</a:t>
            </a:r>
          </a:p>
          <a:p>
            <a:pPr algn="ctr"/>
            <a:r>
              <a:rPr lang="pt-BR" b="1" smtClean="0">
                <a:latin typeface="+mj-lt"/>
                <a:cs typeface="Cordia New" panose="020B0304020202020204" pitchFamily="34" charset="-34"/>
              </a:rPr>
              <a:t>Março/2022</a:t>
            </a:r>
            <a:endParaRPr lang="pt-BR" b="1" dirty="0">
              <a:latin typeface="+mj-lt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19051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9A46514-D18C-48E7-B794-F85A3DFA6F89}"/>
              </a:ext>
            </a:extLst>
          </p:cNvPr>
          <p:cNvSpPr txBox="1">
            <a:spLocks/>
          </p:cNvSpPr>
          <p:nvPr/>
        </p:nvSpPr>
        <p:spPr>
          <a:xfrm>
            <a:off x="3215679" y="995121"/>
            <a:ext cx="5904657" cy="57548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latin typeface="+mn-lt"/>
              </a:rPr>
              <a:t>CANAL DA FAMÍLIA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C37C37DA-CC82-4C7F-865B-D55EE9FD637F}"/>
              </a:ext>
            </a:extLst>
          </p:cNvPr>
          <p:cNvSpPr txBox="1"/>
          <p:nvPr/>
        </p:nvSpPr>
        <p:spPr>
          <a:xfrm>
            <a:off x="623392" y="5661248"/>
            <a:ext cx="302369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i="1" dirty="0"/>
              <a:t>Fonte: Canal da Família - Fundação CASA</a:t>
            </a:r>
          </a:p>
          <a:p>
            <a:r>
              <a:rPr lang="pt-BR" sz="900" i="1" dirty="0"/>
              <a:t>Referência: Sistema Canal da Família - </a:t>
            </a:r>
            <a:r>
              <a:rPr lang="pt-BR" sz="900" i="1" dirty="0" smtClean="0"/>
              <a:t>Março/2022</a:t>
            </a:r>
            <a:endParaRPr lang="pt-BR" sz="900" i="1" dirty="0"/>
          </a:p>
          <a:p>
            <a:r>
              <a:rPr lang="pt-BR" sz="900" i="1" dirty="0"/>
              <a:t>Elaboração: </a:t>
            </a:r>
            <a:r>
              <a:rPr lang="pt-BR" sz="900" i="1" dirty="0" smtClean="0"/>
              <a:t>04/04/2022</a:t>
            </a:r>
            <a:endParaRPr lang="pt-BR" sz="900" i="1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4071569" y="1825625"/>
          <a:ext cx="4048862" cy="4351337"/>
        </p:xfrm>
        <a:graphic>
          <a:graphicData uri="http://schemas.openxmlformats.org/drawingml/2006/table">
            <a:tbl>
              <a:tblPr/>
              <a:tblGrid>
                <a:gridCol w="1204842"/>
                <a:gridCol w="1106669"/>
                <a:gridCol w="1106669"/>
                <a:gridCol w="630682"/>
              </a:tblGrid>
              <a:tr h="33939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>
                          <a:effectLst/>
                          <a:latin typeface="Calibri" panose="020F0502020204030204" pitchFamily="34" charset="0"/>
                        </a:rPr>
                        <a:t>ATENDIMENTOS DE MARÇO DE 2022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61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>
                          <a:effectLst/>
                          <a:latin typeface="Calibri" panose="020F0502020204030204" pitchFamily="34" charset="0"/>
                        </a:rPr>
                        <a:t>MÊS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>
                          <a:effectLst/>
                          <a:latin typeface="Calibri" panose="020F0502020204030204" pitchFamily="34" charset="0"/>
                        </a:rPr>
                        <a:t>MEIOS DE CONTATO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50908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>
                          <a:effectLst/>
                          <a:latin typeface="Calibri" panose="020F0502020204030204" pitchFamily="34" charset="0"/>
                        </a:rPr>
                        <a:t>E-mail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>
                          <a:effectLst/>
                          <a:latin typeface="Calibri" panose="020F0502020204030204" pitchFamily="34" charset="0"/>
                        </a:rPr>
                        <a:t>Telefone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757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b="0" i="0" u="none" strike="noStrike">
                          <a:effectLst/>
                          <a:latin typeface="Calibri" panose="020F0502020204030204" pitchFamily="34" charset="0"/>
                        </a:rPr>
                        <a:t>Janeiro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57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b="0" i="0" u="none" strike="noStrike">
                          <a:effectLst/>
                          <a:latin typeface="Calibri" panose="020F0502020204030204" pitchFamily="34" charset="0"/>
                        </a:rPr>
                        <a:t>Fevereiro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57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b="0" i="0" u="none" strike="noStrike">
                          <a:effectLst/>
                          <a:latin typeface="Calibri" panose="020F0502020204030204" pitchFamily="34" charset="0"/>
                        </a:rPr>
                        <a:t>Março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57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b="0" i="0" u="none" strike="noStrike"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57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b="0" i="0" u="none" strike="noStrike">
                          <a:effectLst/>
                          <a:latin typeface="Calibri" panose="020F0502020204030204" pitchFamily="34" charset="0"/>
                        </a:rPr>
                        <a:t>Maio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57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b="0" i="0" u="none" strike="noStrike">
                          <a:effectLst/>
                          <a:latin typeface="Calibri" panose="020F0502020204030204" pitchFamily="34" charset="0"/>
                        </a:rPr>
                        <a:t>Junho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57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b="0" i="0" u="none" strike="noStrike">
                          <a:effectLst/>
                          <a:latin typeface="Calibri" panose="020F0502020204030204" pitchFamily="34" charset="0"/>
                        </a:rPr>
                        <a:t>Julho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57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b="0" i="0" u="none" strike="noStrike">
                          <a:effectLst/>
                          <a:latin typeface="Calibri" panose="020F0502020204030204" pitchFamily="34" charset="0"/>
                        </a:rPr>
                        <a:t>Agosto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57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b="0" i="0" u="none" strike="noStrike">
                          <a:effectLst/>
                          <a:latin typeface="Calibri" panose="020F0502020204030204" pitchFamily="34" charset="0"/>
                        </a:rPr>
                        <a:t>Setembro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57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b="0" i="0" u="none" strike="noStrike">
                          <a:effectLst/>
                          <a:latin typeface="Calibri" panose="020F0502020204030204" pitchFamily="34" charset="0"/>
                        </a:rPr>
                        <a:t>Outubro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57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b="0" i="0" u="none" strike="noStrike">
                          <a:effectLst/>
                          <a:latin typeface="Calibri" panose="020F0502020204030204" pitchFamily="34" charset="0"/>
                        </a:rPr>
                        <a:t>Novembro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57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b="0" i="0" u="none" strike="noStrike">
                          <a:effectLst/>
                          <a:latin typeface="Calibri" panose="020F0502020204030204" pitchFamily="34" charset="0"/>
                        </a:rPr>
                        <a:t>Dezembro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80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GERAL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331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8931" marR="8931" marT="8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771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9A46514-D18C-48E7-B794-F85A3DFA6F89}"/>
              </a:ext>
            </a:extLst>
          </p:cNvPr>
          <p:cNvSpPr txBox="1">
            <a:spLocks/>
          </p:cNvSpPr>
          <p:nvPr/>
        </p:nvSpPr>
        <p:spPr>
          <a:xfrm>
            <a:off x="3215679" y="995121"/>
            <a:ext cx="5904657" cy="57548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latin typeface="+mn-lt"/>
              </a:rPr>
              <a:t>CANAL DA FAMÍLIA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C37C37DA-CC82-4C7F-865B-D55EE9FD637F}"/>
              </a:ext>
            </a:extLst>
          </p:cNvPr>
          <p:cNvSpPr txBox="1"/>
          <p:nvPr/>
        </p:nvSpPr>
        <p:spPr>
          <a:xfrm>
            <a:off x="623392" y="5661248"/>
            <a:ext cx="302369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i="1" dirty="0"/>
              <a:t>Fonte: Canal da Família - Fundação CASA</a:t>
            </a:r>
          </a:p>
          <a:p>
            <a:r>
              <a:rPr lang="pt-BR" sz="900" i="1" dirty="0"/>
              <a:t>Referência: Sistema Canal da Família - </a:t>
            </a:r>
            <a:r>
              <a:rPr lang="pt-BR" sz="900" i="1" dirty="0" smtClean="0"/>
              <a:t>Março</a:t>
            </a:r>
            <a:r>
              <a:rPr lang="pt-BR" sz="900" i="1" dirty="0" smtClean="0"/>
              <a:t>/2022</a:t>
            </a:r>
            <a:endParaRPr lang="pt-BR" sz="900" i="1" dirty="0"/>
          </a:p>
          <a:p>
            <a:r>
              <a:rPr lang="pt-BR" sz="900" i="1" dirty="0"/>
              <a:t>Elaboração: </a:t>
            </a:r>
            <a:r>
              <a:rPr lang="pt-BR" sz="900" i="1" dirty="0" smtClean="0"/>
              <a:t>04/04/2022</a:t>
            </a:r>
            <a:endParaRPr lang="pt-BR" sz="900" i="1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862030"/>
              </p:ext>
            </p:extLst>
          </p:nvPr>
        </p:nvGraphicFramePr>
        <p:xfrm>
          <a:off x="3647082" y="2564903"/>
          <a:ext cx="5329239" cy="2376265"/>
        </p:xfrm>
        <a:graphic>
          <a:graphicData uri="http://schemas.openxmlformats.org/drawingml/2006/table">
            <a:tbl>
              <a:tblPr/>
              <a:tblGrid>
                <a:gridCol w="1585849"/>
                <a:gridCol w="1456633"/>
                <a:gridCol w="1456633"/>
                <a:gridCol w="830124"/>
              </a:tblGrid>
              <a:tr h="56706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effectLst/>
                          <a:latin typeface="Calibri" panose="020F0502020204030204" pitchFamily="34" charset="0"/>
                        </a:rPr>
                        <a:t>ATENDIMENTOS DE MARÇO DE 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455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effectLst/>
                          <a:latin typeface="Calibri" panose="020F0502020204030204" pitchFamily="34" charset="0"/>
                        </a:rPr>
                        <a:t>MÊS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effectLst/>
                          <a:latin typeface="Calibri" panose="020F0502020204030204" pitchFamily="34" charset="0"/>
                        </a:rPr>
                        <a:t>MEIOS DE CONTATO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79658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effectLst/>
                          <a:latin typeface="Calibri" panose="020F0502020204030204" pitchFamily="34" charset="0"/>
                        </a:rPr>
                        <a:t>E-mail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effectLst/>
                          <a:latin typeface="Calibri" panose="020F0502020204030204" pitchFamily="34" charset="0"/>
                        </a:rPr>
                        <a:t>Telefone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670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effectLst/>
                          <a:latin typeface="Calibri" panose="020F0502020204030204" pitchFamily="34" charset="0"/>
                        </a:rPr>
                        <a:t>MARÇO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676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0">
            <a:extLst>
              <a:ext uri="{FF2B5EF4-FFF2-40B4-BE49-F238E27FC236}">
                <a16:creationId xmlns:a16="http://schemas.microsoft.com/office/drawing/2014/main" xmlns="" id="{3B783656-A190-C340-9646-82E62A60B711}"/>
              </a:ext>
            </a:extLst>
          </p:cNvPr>
          <p:cNvSpPr txBox="1"/>
          <p:nvPr/>
        </p:nvSpPr>
        <p:spPr>
          <a:xfrm>
            <a:off x="2927648" y="4797152"/>
            <a:ext cx="633670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>
                <a:solidFill>
                  <a:schemeClr val="tx1">
                    <a:lumMod val="65000"/>
                  </a:schemeClr>
                </a:solidFill>
                <a:latin typeface="Gotham Book" pitchFamily="2" charset="0"/>
                <a:ea typeface="Verdana" panose="020B0604030504040204" pitchFamily="34" charset="0"/>
                <a:cs typeface="Arial" panose="020B0604020202020204" pitchFamily="34" charset="0"/>
              </a:rPr>
              <a:t>Obrigado</a:t>
            </a:r>
          </a:p>
        </p:txBody>
      </p:sp>
    </p:spTree>
    <p:extLst>
      <p:ext uri="{BB962C8B-B14F-4D97-AF65-F5344CB8AC3E}">
        <p14:creationId xmlns:p14="http://schemas.microsoft.com/office/powerpoint/2010/main" val="36667739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107</Words>
  <Application>Microsoft Office PowerPoint</Application>
  <PresentationFormat>Widescreen</PresentationFormat>
  <Paragraphs>82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1" baseType="lpstr">
      <vt:lpstr>Aharoni</vt:lpstr>
      <vt:lpstr>Arial</vt:lpstr>
      <vt:lpstr>Calibri</vt:lpstr>
      <vt:lpstr>Cordia New</vt:lpstr>
      <vt:lpstr>Gotham Book</vt:lpstr>
      <vt:lpstr>Verdana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RUDNEI FERREIRA DE SOUZA</dc:creator>
  <cp:lastModifiedBy>Jucelia Almeida Santos</cp:lastModifiedBy>
  <cp:revision>117</cp:revision>
  <dcterms:created xsi:type="dcterms:W3CDTF">2014-07-01T15:16:56Z</dcterms:created>
  <dcterms:modified xsi:type="dcterms:W3CDTF">2022-04-04T16:50:08Z</dcterms:modified>
</cp:coreProperties>
</file>