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29" r:id="rId3"/>
    <p:sldId id="334" r:id="rId4"/>
    <p:sldId id="335" r:id="rId5"/>
    <p:sldId id="336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832"/>
  </p:normalViewPr>
  <p:slideViewPr>
    <p:cSldViewPr showGuides="1">
      <p:cViewPr varScale="1">
        <p:scale>
          <a:sx n="87" d="100"/>
          <a:sy n="87" d="100"/>
        </p:scale>
        <p:origin x="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="" xmlns:a16="http://schemas.microsoft.com/office/drawing/2014/main" id="{C1EE2C0D-A8A3-4B9A-8067-8F6E9F9CF1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2999656" y="1700810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4">
            <a:extLst>
              <a:ext uri="{FF2B5EF4-FFF2-40B4-BE49-F238E27FC236}">
                <a16:creationId xmlns="" xmlns:a16="http://schemas.microsoft.com/office/drawing/2014/main" id="{276B3C63-2086-400E-80B4-A03BD73C1F04}"/>
              </a:ext>
            </a:extLst>
          </p:cNvPr>
          <p:cNvSpPr/>
          <p:nvPr userDrawn="1"/>
        </p:nvSpPr>
        <p:spPr>
          <a:xfrm>
            <a:off x="0" y="6425952"/>
            <a:ext cx="12192000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>
              <a:solidFill>
                <a:srgbClr val="2857A5"/>
              </a:solidFill>
            </a:endParaRPr>
          </a:p>
        </p:txBody>
      </p:sp>
      <p:cxnSp>
        <p:nvCxnSpPr>
          <p:cNvPr id="7" name="Conector reto 8">
            <a:extLst>
              <a:ext uri="{FF2B5EF4-FFF2-40B4-BE49-F238E27FC236}">
                <a16:creationId xmlns="" xmlns:a16="http://schemas.microsoft.com/office/drawing/2014/main" id="{0AC27F71-8849-4910-903C-F5482466A142}"/>
              </a:ext>
            </a:extLst>
          </p:cNvPr>
          <p:cNvCxnSpPr>
            <a:cxnSpLocks/>
          </p:cNvCxnSpPr>
          <p:nvPr userDrawn="1"/>
        </p:nvCxnSpPr>
        <p:spPr>
          <a:xfrm>
            <a:off x="191344" y="747448"/>
            <a:ext cx="11786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>
            <a:extLst>
              <a:ext uri="{FF2B5EF4-FFF2-40B4-BE49-F238E27FC236}">
                <a16:creationId xmlns="" xmlns:a16="http://schemas.microsoft.com/office/drawing/2014/main" id="{CF66641D-3D1D-4F60-AAAD-BD582FE79A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1055" r="16138" b="31055"/>
          <a:stretch/>
        </p:blipFill>
        <p:spPr>
          <a:xfrm>
            <a:off x="10560496" y="156853"/>
            <a:ext cx="1417612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0">
            <a:extLst>
              <a:ext uri="{FF2B5EF4-FFF2-40B4-BE49-F238E27FC236}">
                <a16:creationId xmlns="" xmlns:a16="http://schemas.microsoft.com/office/drawing/2014/main" id="{4FDA6D44-9189-4346-B615-FD7C32B6A148}"/>
              </a:ext>
            </a:extLst>
          </p:cNvPr>
          <p:cNvSpPr txBox="1"/>
          <p:nvPr/>
        </p:nvSpPr>
        <p:spPr>
          <a:xfrm>
            <a:off x="2855640" y="4293096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cs typeface="Aharoni" panose="02010803020104030203" pitchFamily="2" charset="-79"/>
              </a:rPr>
              <a:t>ATENDIMENTOS</a:t>
            </a:r>
          </a:p>
          <a:p>
            <a:pPr algn="ctr"/>
            <a:endParaRPr lang="pt-BR" sz="1200" b="1" dirty="0">
              <a:cs typeface="Aharoni" panose="02010803020104030203" pitchFamily="2" charset="-79"/>
            </a:endParaRPr>
          </a:p>
          <a:p>
            <a:pPr algn="ctr"/>
            <a:r>
              <a:rPr lang="pt-BR" sz="4000" b="1" dirty="0">
                <a:latin typeface="+mj-lt"/>
                <a:cs typeface="Cordia New" panose="020B0304020202020204" pitchFamily="34" charset="-34"/>
              </a:rPr>
              <a:t>CANAL DA FAMÍLIA</a:t>
            </a:r>
          </a:p>
        </p:txBody>
      </p:sp>
      <p:sp>
        <p:nvSpPr>
          <p:cNvPr id="5" name="CaixaDeTexto 10">
            <a:extLst>
              <a:ext uri="{FF2B5EF4-FFF2-40B4-BE49-F238E27FC236}">
                <a16:creationId xmlns="" xmlns:a16="http://schemas.microsoft.com/office/drawing/2014/main" id="{9D76D955-F69A-425E-B372-76C9869C34A8}"/>
              </a:ext>
            </a:extLst>
          </p:cNvPr>
          <p:cNvSpPr txBox="1"/>
          <p:nvPr/>
        </p:nvSpPr>
        <p:spPr>
          <a:xfrm>
            <a:off x="2927648" y="5733256"/>
            <a:ext cx="6336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cs typeface="Aharoni" panose="02010803020104030203" pitchFamily="2" charset="-79"/>
              </a:rPr>
              <a:t>OUVIDORIA FUNDAÇÃO CASA</a:t>
            </a:r>
          </a:p>
          <a:p>
            <a:pPr algn="ctr"/>
            <a:r>
              <a:rPr lang="pt-BR" b="1" dirty="0" smtClean="0">
                <a:latin typeface="+mj-lt"/>
                <a:cs typeface="Cordia New" panose="020B0304020202020204" pitchFamily="34" charset="-34"/>
              </a:rPr>
              <a:t>Julho/2021</a:t>
            </a:r>
            <a:endParaRPr lang="pt-BR" b="1" dirty="0">
              <a:latin typeface="+mj-lt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0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</a:t>
            </a:r>
            <a:r>
              <a:rPr lang="pt-BR" sz="900" i="1" dirty="0" smtClean="0"/>
              <a:t>Família </a:t>
            </a:r>
            <a:r>
              <a:rPr lang="pt-BR" sz="900" i="1" dirty="0"/>
              <a:t>- </a:t>
            </a:r>
            <a:r>
              <a:rPr lang="pt-BR" sz="900" i="1" dirty="0" smtClean="0"/>
              <a:t>julho/2021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03/08/2021</a:t>
            </a:r>
            <a:endParaRPr lang="pt-BR" sz="900" i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540499"/>
              </p:ext>
            </p:extLst>
          </p:nvPr>
        </p:nvGraphicFramePr>
        <p:xfrm>
          <a:off x="911424" y="1916832"/>
          <a:ext cx="10513168" cy="322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lanilha" r:id="rId3" imgW="9467721" imgH="2905010" progId="Excel.Sheet.8">
                  <p:embed/>
                </p:oleObj>
              </mc:Choice>
              <mc:Fallback>
                <p:oleObj name="Planilha" r:id="rId3" imgW="9467721" imgH="29050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1424" y="1916832"/>
                        <a:ext cx="10513168" cy="322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5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</a:t>
            </a:r>
            <a:r>
              <a:rPr lang="pt-BR" sz="900" i="1" dirty="0" smtClean="0"/>
              <a:t>Família </a:t>
            </a:r>
            <a:r>
              <a:rPr lang="pt-BR" sz="900" i="1" dirty="0"/>
              <a:t>- </a:t>
            </a:r>
            <a:r>
              <a:rPr lang="pt-BR" sz="900" i="1" dirty="0" smtClean="0"/>
              <a:t>julho/2021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03/08/2021</a:t>
            </a:r>
            <a:endParaRPr lang="pt-BR" sz="900" i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972617"/>
              </p:ext>
            </p:extLst>
          </p:nvPr>
        </p:nvGraphicFramePr>
        <p:xfrm>
          <a:off x="4079775" y="1641078"/>
          <a:ext cx="4176464" cy="390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lanilha" r:id="rId3" imgW="3533753" imgH="3305060" progId="Excel.Sheet.8">
                  <p:embed/>
                </p:oleObj>
              </mc:Choice>
              <mc:Fallback>
                <p:oleObj name="Planilha" r:id="rId3" imgW="3533753" imgH="33050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9775" y="1641078"/>
                        <a:ext cx="4176464" cy="390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8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</a:t>
            </a:r>
            <a:r>
              <a:rPr lang="pt-BR" sz="900" i="1" dirty="0" smtClean="0"/>
              <a:t>Família </a:t>
            </a:r>
            <a:r>
              <a:rPr lang="pt-BR" sz="900" i="1" dirty="0"/>
              <a:t>- </a:t>
            </a:r>
            <a:r>
              <a:rPr lang="pt-BR" sz="900" i="1" dirty="0" smtClean="0"/>
              <a:t>julho/2021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03/08/2021</a:t>
            </a:r>
            <a:endParaRPr lang="pt-BR" sz="900" i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916747"/>
              </p:ext>
            </p:extLst>
          </p:nvPr>
        </p:nvGraphicFramePr>
        <p:xfrm>
          <a:off x="3935760" y="1516004"/>
          <a:ext cx="4324350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Planilha" r:id="rId3" imgW="4324307" imgH="4467340" progId="Excel.Sheet.8">
                  <p:embed/>
                </p:oleObj>
              </mc:Choice>
              <mc:Fallback>
                <p:oleObj name="Planilha" r:id="rId3" imgW="4324307" imgH="44673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5760" y="1516004"/>
                        <a:ext cx="4324350" cy="446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7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A46514-D18C-48E7-B794-F85A3DFA6F89}"/>
              </a:ext>
            </a:extLst>
          </p:cNvPr>
          <p:cNvSpPr txBox="1">
            <a:spLocks/>
          </p:cNvSpPr>
          <p:nvPr/>
        </p:nvSpPr>
        <p:spPr>
          <a:xfrm>
            <a:off x="3215679" y="995121"/>
            <a:ext cx="5904657" cy="57548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latin typeface="+mn-lt"/>
              </a:rPr>
              <a:t>CANAL DA FAMÍLIA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37C37DA-CC82-4C7F-865B-D55EE9FD637F}"/>
              </a:ext>
            </a:extLst>
          </p:cNvPr>
          <p:cNvSpPr txBox="1"/>
          <p:nvPr/>
        </p:nvSpPr>
        <p:spPr>
          <a:xfrm>
            <a:off x="623392" y="5661248"/>
            <a:ext cx="3023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/>
              <a:t>Fonte: Canal da Família - Fundação CASA</a:t>
            </a:r>
          </a:p>
          <a:p>
            <a:r>
              <a:rPr lang="pt-BR" sz="900" i="1" dirty="0"/>
              <a:t>Referência: Sistema Canal da </a:t>
            </a:r>
            <a:r>
              <a:rPr lang="pt-BR" sz="900" i="1" dirty="0" smtClean="0"/>
              <a:t>Família </a:t>
            </a:r>
            <a:r>
              <a:rPr lang="pt-BR" sz="900" i="1" dirty="0"/>
              <a:t>- </a:t>
            </a:r>
            <a:r>
              <a:rPr lang="pt-BR" sz="900" i="1" dirty="0" smtClean="0"/>
              <a:t>julho/2021</a:t>
            </a:r>
            <a:endParaRPr lang="pt-BR" sz="900" i="1" dirty="0"/>
          </a:p>
          <a:p>
            <a:r>
              <a:rPr lang="pt-BR" sz="900" i="1" dirty="0"/>
              <a:t>Elaboração: </a:t>
            </a:r>
            <a:r>
              <a:rPr lang="pt-BR" sz="900" i="1" dirty="0" smtClean="0"/>
              <a:t>03/08/2021</a:t>
            </a:r>
            <a:endParaRPr lang="pt-BR" sz="900" i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698653"/>
              </p:ext>
            </p:extLst>
          </p:nvPr>
        </p:nvGraphicFramePr>
        <p:xfrm>
          <a:off x="2751085" y="2060848"/>
          <a:ext cx="683384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lanilha" r:id="rId3" imgW="4324307" imgH="1685925" progId="Excel.Sheet.8">
                  <p:embed/>
                </p:oleObj>
              </mc:Choice>
              <mc:Fallback>
                <p:oleObj name="Planilha" r:id="rId3" imgW="432430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1085" y="2060848"/>
                        <a:ext cx="6833844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7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="" xmlns:a16="http://schemas.microsoft.com/office/drawing/2014/main" id="{3B783656-A190-C340-9646-82E62A60B711}"/>
              </a:ext>
            </a:extLst>
          </p:cNvPr>
          <p:cNvSpPr txBox="1"/>
          <p:nvPr/>
        </p:nvSpPr>
        <p:spPr>
          <a:xfrm>
            <a:off x="2927648" y="4797152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chemeClr val="tx1">
                    <a:lumMod val="65000"/>
                  </a:schemeClr>
                </a:solidFill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66677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Aharoni</vt:lpstr>
      <vt:lpstr>Arial</vt:lpstr>
      <vt:lpstr>Calibri</vt:lpstr>
      <vt:lpstr>Cordia New</vt:lpstr>
      <vt:lpstr>Gotham Book</vt:lpstr>
      <vt:lpstr>Verdana</vt:lpstr>
      <vt:lpstr>Tema do Office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RUDNEI FERREIRA DE SOUZA</dc:creator>
  <cp:lastModifiedBy>Fábio Augusto Saraiva de Assis</cp:lastModifiedBy>
  <cp:revision>83</cp:revision>
  <dcterms:created xsi:type="dcterms:W3CDTF">2014-07-01T15:16:56Z</dcterms:created>
  <dcterms:modified xsi:type="dcterms:W3CDTF">2021-08-03T19:11:58Z</dcterms:modified>
</cp:coreProperties>
</file>